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8" r:id="rId4"/>
    <p:sldId id="269" r:id="rId5"/>
    <p:sldId id="275" r:id="rId6"/>
    <p:sldId id="271" r:id="rId7"/>
    <p:sldId id="281" r:id="rId8"/>
    <p:sldId id="272" r:id="rId9"/>
    <p:sldId id="282" r:id="rId10"/>
    <p:sldId id="273" r:id="rId11"/>
    <p:sldId id="283" r:id="rId12"/>
    <p:sldId id="274" r:id="rId13"/>
    <p:sldId id="284" r:id="rId14"/>
    <p:sldId id="280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08" autoAdjust="0"/>
    <p:restoredTop sz="97535" autoAdjust="0"/>
  </p:normalViewPr>
  <p:slideViewPr>
    <p:cSldViewPr snapToGrid="0">
      <p:cViewPr varScale="1">
        <p:scale>
          <a:sx n="69" d="100"/>
          <a:sy n="69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73FECD-50A7-43A3-AE86-941CA4D82F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98BE5-7F18-432B-A5C3-D982B8DACCEA}" type="slidenum">
              <a:rPr lang="ru-RU"/>
              <a:pPr/>
              <a:t>1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FECD-50A7-43A3-AE86-941CA4D82FB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FECD-50A7-43A3-AE86-941CA4D82FB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FECD-50A7-43A3-AE86-941CA4D82FB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FECD-50A7-43A3-AE86-941CA4D82FB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FECD-50A7-43A3-AE86-941CA4D82F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FECD-50A7-43A3-AE86-941CA4D82FB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3E94-2449-4DDA-BDB0-6CC02E0A7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029FA-83D7-4C84-A85F-27160FE39D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F6DA0-4A54-42B9-B1FC-B75C84474C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E069-1801-4E1E-9400-4532DA012C7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316506" y="0"/>
            <a:ext cx="400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baseline="0" dirty="0" smtClean="0"/>
              <a:t>прикладной </a:t>
            </a:r>
            <a:r>
              <a:rPr lang="ru-RU" b="1" cap="all" baseline="0" dirty="0" err="1" smtClean="0"/>
              <a:t>бакалавриат</a:t>
            </a:r>
            <a:endParaRPr lang="ru-RU" b="1" cap="all" baseline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0419C-17EF-4AFC-B9F4-4C502953F3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5E725-A483-42A3-AF35-4C9E07DD62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9A327-5331-46F4-A1A1-00342B1BF9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0D7AB-E9EC-4ADB-88C5-17E15A01A6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2866A-6FF2-4D8F-B382-9922400BAE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2213-1561-498E-82DB-F4EF2C918C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A31F4-86CE-4FED-A9EB-0B906896CB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A17B3F-F8CA-461E-AE04-1449D5B30A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9684" y="2744574"/>
            <a:ext cx="7925937" cy="2032142"/>
          </a:xfrm>
        </p:spPr>
        <p:txBody>
          <a:bodyPr/>
          <a:lstStyle/>
          <a:p>
            <a:r>
              <a:rPr lang="ru-RU" sz="2400" b="1" cap="all" dirty="0" smtClean="0">
                <a:solidFill>
                  <a:schemeClr val="accent2"/>
                </a:solidFill>
              </a:rPr>
              <a:t>ПУБЛИЧНЫЙ ДОКЛАД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краевого государственного  автономного образовательного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учреждения среднего профессионального образования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«</a:t>
            </a:r>
            <a:r>
              <a:rPr lang="ru-RU" sz="2000" b="1" dirty="0" err="1" smtClean="0">
                <a:solidFill>
                  <a:schemeClr val="accent2"/>
                </a:solidFill>
              </a:rPr>
              <a:t>Ачинского</a:t>
            </a:r>
            <a:r>
              <a:rPr lang="ru-RU" sz="2000" b="1" dirty="0" smtClean="0">
                <a:solidFill>
                  <a:schemeClr val="accent2"/>
                </a:solidFill>
              </a:rPr>
              <a:t> техникума нефти и газа»  - центра подготовки кадров для нефтяной и газовой  промышленности Красноярского края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за </a:t>
            </a:r>
            <a:r>
              <a:rPr lang="ru-RU" sz="2000" b="1" dirty="0" smtClean="0">
                <a:solidFill>
                  <a:schemeClr val="accent2"/>
                </a:solidFill>
              </a:rPr>
              <a:t>2011-2012 год 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3361" y="4309281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4" name="Picture 4" descr="АТНГ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8033" y="4802495"/>
            <a:ext cx="998537" cy="134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2" y="349698"/>
            <a:ext cx="9116704" cy="2004541"/>
          </a:xfrm>
        </p:spPr>
        <p:txBody>
          <a:bodyPr/>
          <a:lstStyle/>
          <a:p>
            <a:pPr algn="l"/>
            <a:r>
              <a:rPr lang="ru-RU" sz="2200" dirty="0" smtClean="0"/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Задача 4: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непрерывное повышение профессионального потенциала сотрудников с целью кадрового обеспечения процессов развития Техникума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268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72440" y="2118360"/>
          <a:ext cx="8229600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334"/>
                <a:gridCol w="1337481"/>
                <a:gridCol w="1310185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доли  педагогических работников, повысивших свою квалификацию и прошедших стажировку в ведущих образовательных центрах 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187552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Мероприятия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000" b="1" cap="all" dirty="0" smtClean="0">
                <a:solidFill>
                  <a:srgbClr val="7030A0"/>
                </a:solidFill>
              </a:rPr>
              <a:t>программы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000" b="1" cap="all" dirty="0" smtClean="0">
                <a:solidFill>
                  <a:srgbClr val="7030A0"/>
                </a:solidFill>
              </a:rPr>
              <a:t>задача 4</a:t>
            </a:r>
            <a:endParaRPr lang="ru-RU" sz="2000" b="1" cap="all" dirty="0">
              <a:solidFill>
                <a:srgbClr val="7030A0"/>
              </a:solidFill>
            </a:endParaRPr>
          </a:p>
        </p:txBody>
      </p:sp>
      <p:grpSp>
        <p:nvGrpSpPr>
          <p:cNvPr id="11" name="Содержимое 10"/>
          <p:cNvGrpSpPr>
            <a:grpSpLocks noGrp="1"/>
          </p:cNvGrpSpPr>
          <p:nvPr>
            <p:ph idx="1"/>
          </p:nvPr>
        </p:nvGrpSpPr>
        <p:grpSpPr>
          <a:xfrm>
            <a:off x="518160" y="1118065"/>
            <a:ext cx="8229600" cy="4221480"/>
            <a:chOff x="246750" y="798290"/>
            <a:chExt cx="8650515" cy="2707565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246750" y="798290"/>
              <a:ext cx="8563430" cy="762418"/>
              <a:chOff x="246750" y="1059542"/>
              <a:chExt cx="8563430" cy="995027"/>
            </a:xfrm>
          </p:grpSpPr>
          <p:sp>
            <p:nvSpPr>
              <p:cNvPr id="21" name="Нашивка 20"/>
              <p:cNvSpPr/>
              <p:nvPr/>
            </p:nvSpPr>
            <p:spPr>
              <a:xfrm>
                <a:off x="246750" y="1059542"/>
                <a:ext cx="3657599" cy="99502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Размещение внутренних грантов на учебно-методические комплексы</a:t>
                </a:r>
              </a:p>
            </p:txBody>
          </p:sp>
          <p:sp>
            <p:nvSpPr>
              <p:cNvPr id="22" name="Нашивка 21"/>
              <p:cNvSpPr/>
              <p:nvPr/>
            </p:nvSpPr>
            <p:spPr>
              <a:xfrm>
                <a:off x="3599548" y="1074059"/>
                <a:ext cx="2902851" cy="967755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Обеспечение внедрения</a:t>
                </a:r>
              </a:p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ФГОС нового поколения</a:t>
                </a:r>
                <a:endParaRPr lang="ru-RU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Нашивка 22"/>
              <p:cNvSpPr/>
              <p:nvPr/>
            </p:nvSpPr>
            <p:spPr>
              <a:xfrm>
                <a:off x="6226636" y="1088573"/>
                <a:ext cx="2583544" cy="940483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300,0</a:t>
                </a:r>
              </a:p>
            </p:txBody>
          </p:sp>
        </p:grpSp>
        <p:grpSp>
          <p:nvGrpSpPr>
            <p:cNvPr id="13" name="Группа 9"/>
            <p:cNvGrpSpPr/>
            <p:nvPr/>
          </p:nvGrpSpPr>
          <p:grpSpPr>
            <a:xfrm>
              <a:off x="303301" y="2694639"/>
              <a:ext cx="8593964" cy="811216"/>
              <a:chOff x="216216" y="1052208"/>
              <a:chExt cx="8593964" cy="906669"/>
            </a:xfrm>
          </p:grpSpPr>
          <p:sp>
            <p:nvSpPr>
              <p:cNvPr id="18" name="Нашивка 17"/>
              <p:cNvSpPr/>
              <p:nvPr/>
            </p:nvSpPr>
            <p:spPr>
              <a:xfrm>
                <a:off x="216216" y="1052208"/>
                <a:ext cx="3657599" cy="906669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Нашивка 18"/>
              <p:cNvSpPr/>
              <p:nvPr/>
            </p:nvSpPr>
            <p:spPr>
              <a:xfrm>
                <a:off x="3599548" y="1074059"/>
                <a:ext cx="2902851" cy="862969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Обеспечение инновационных процессов</a:t>
                </a:r>
                <a:endParaRPr lang="ru-RU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Нашивка 19"/>
              <p:cNvSpPr/>
              <p:nvPr/>
            </p:nvSpPr>
            <p:spPr>
              <a:xfrm>
                <a:off x="6226637" y="1088574"/>
                <a:ext cx="2583543" cy="859378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324,0</a:t>
                </a:r>
              </a:p>
            </p:txBody>
          </p:sp>
        </p:grpSp>
        <p:grpSp>
          <p:nvGrpSpPr>
            <p:cNvPr id="14" name="Группа 18"/>
            <p:cNvGrpSpPr/>
            <p:nvPr/>
          </p:nvGrpSpPr>
          <p:grpSpPr>
            <a:xfrm>
              <a:off x="246750" y="1702919"/>
              <a:ext cx="8563431" cy="895141"/>
              <a:chOff x="246749" y="1047204"/>
              <a:chExt cx="8563431" cy="1129940"/>
            </a:xfrm>
          </p:grpSpPr>
          <p:sp>
            <p:nvSpPr>
              <p:cNvPr id="15" name="Нашивка 14"/>
              <p:cNvSpPr/>
              <p:nvPr/>
            </p:nvSpPr>
            <p:spPr>
              <a:xfrm>
                <a:off x="246749" y="1047204"/>
                <a:ext cx="3828653" cy="1103086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0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Повышение квалификации в ведущих образовательных центрах РФ</a:t>
                </a:r>
              </a:p>
            </p:txBody>
          </p:sp>
          <p:sp>
            <p:nvSpPr>
              <p:cNvPr id="16" name="Нашивка 15"/>
              <p:cNvSpPr/>
              <p:nvPr/>
            </p:nvSpPr>
            <p:spPr>
              <a:xfrm>
                <a:off x="3599548" y="1074058"/>
                <a:ext cx="2902851" cy="1088571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Обеспечение внедрения ФГОС нового поколения</a:t>
                </a:r>
                <a:endParaRPr lang="ru-RU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Нашивка 16"/>
              <p:cNvSpPr/>
              <p:nvPr/>
            </p:nvSpPr>
            <p:spPr>
              <a:xfrm>
                <a:off x="6226636" y="1088573"/>
                <a:ext cx="2583544" cy="1088571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868,0</a:t>
                </a:r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1122382" y="44317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Участие в выставках, семинарах и</a:t>
            </a: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образовательных форумах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40140" y="5525324"/>
          <a:ext cx="8737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058"/>
                <a:gridCol w="3062515"/>
                <a:gridCol w="30770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Итого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 1 </a:t>
                      </a: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492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0 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Учредитель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189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,0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Учреждение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303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,0 </a:t>
                      </a:r>
                      <a:r>
                        <a:rPr lang="ru-RU" sz="1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492" y="334458"/>
            <a:ext cx="9116704" cy="2004541"/>
          </a:xfrm>
        </p:spPr>
        <p:txBody>
          <a:bodyPr/>
          <a:lstStyle/>
          <a:p>
            <a:pPr algn="l"/>
            <a:r>
              <a:rPr lang="ru-RU" sz="2200" dirty="0" smtClean="0"/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Задача 5: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 </a:t>
            </a:r>
            <a:r>
              <a:rPr lang="ru-RU" sz="2200" b="1" dirty="0" smtClean="0">
                <a:solidFill>
                  <a:srgbClr val="7030A0"/>
                </a:solidFill>
              </a:rPr>
              <a:t>развитие материально-технической базы и основных фондов Техникума  для обеспечения качества и доступности  подготовки рабочих кадров и специалистов в соответствии с изменяющимися потребностями отрасли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268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65760" y="2026920"/>
          <a:ext cx="8305800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17"/>
                <a:gridCol w="1367203"/>
                <a:gridCol w="1339300"/>
                <a:gridCol w="1402080"/>
              </a:tblGrid>
              <a:tr h="3346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комфортабельных мест для проживания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обучающихся, ед.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150</a:t>
                      </a:r>
                      <a:endParaRPr lang="ru-RU" b="1" dirty="0"/>
                    </a:p>
                  </a:txBody>
                  <a:tcPr/>
                </a:tc>
              </a:tr>
              <a:tr h="836706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новых ученических мест в кабинетах и мастерских, ед.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575</a:t>
                      </a:r>
                      <a:endParaRPr lang="ru-RU" b="1" dirty="0"/>
                    </a:p>
                  </a:txBody>
                  <a:tcPr/>
                </a:tc>
              </a:tr>
              <a:tr h="585694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отремонтированных помещений, кв. м.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3319,0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3958,0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5919,0</a:t>
                      </a:r>
                      <a:endParaRPr lang="ru-RU" b="1" dirty="0"/>
                    </a:p>
                  </a:txBody>
                  <a:tcPr/>
                </a:tc>
              </a:tr>
              <a:tr h="108771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внедренных в учебный процесс единиц тренажеров-имитаторов  и сложного технологического оборудования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27" y="0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Мероприятия программы </a:t>
            </a:r>
            <a:r>
              <a:rPr lang="ru-RU" sz="2400" b="1" cap="all" dirty="0" smtClean="0">
                <a:solidFill>
                  <a:srgbClr val="7030A0"/>
                </a:solidFill>
              </a:rPr>
              <a:t>                   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задача 5</a:t>
            </a:r>
            <a:endParaRPr lang="ru-RU" sz="2000" b="1" cap="all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6064794"/>
          <a:ext cx="856210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64"/>
                <a:gridCol w="3131127"/>
                <a:gridCol w="29510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Итого:  19230,7 </a:t>
                      </a:r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endParaRPr lang="ru-RU" sz="9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Учредитель: 16894,9 </a:t>
                      </a:r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endParaRPr lang="ru-RU" sz="9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Учреждение 2335,8 </a:t>
                      </a:r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</a:t>
                      </a:r>
                      <a:r>
                        <a:rPr lang="ru-RU" sz="9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руб</a:t>
                      </a:r>
                      <a:endParaRPr lang="ru-RU" sz="9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Содержимое 6"/>
          <p:cNvGrpSpPr>
            <a:grpSpLocks noGrp="1"/>
          </p:cNvGrpSpPr>
          <p:nvPr>
            <p:ph idx="1"/>
          </p:nvPr>
        </p:nvGrpSpPr>
        <p:grpSpPr>
          <a:xfrm>
            <a:off x="213360" y="807721"/>
            <a:ext cx="8451555" cy="5181600"/>
            <a:chOff x="150633" y="788517"/>
            <a:chExt cx="8883822" cy="3323380"/>
          </a:xfrm>
        </p:grpSpPr>
        <p:grpSp>
          <p:nvGrpSpPr>
            <p:cNvPr id="8" name="Группа 8"/>
            <p:cNvGrpSpPr/>
            <p:nvPr/>
          </p:nvGrpSpPr>
          <p:grpSpPr>
            <a:xfrm>
              <a:off x="150633" y="788517"/>
              <a:ext cx="6351765" cy="527830"/>
              <a:chOff x="150633" y="1046788"/>
              <a:chExt cx="6351765" cy="688868"/>
            </a:xfrm>
          </p:grpSpPr>
          <p:sp>
            <p:nvSpPr>
              <p:cNvPr id="17" name="Нашивка 16"/>
              <p:cNvSpPr/>
              <p:nvPr/>
            </p:nvSpPr>
            <p:spPr>
              <a:xfrm>
                <a:off x="150633" y="1046788"/>
                <a:ext cx="3753716" cy="688868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Модернизация технологической базы  информационно-коммуникационных технологий </a:t>
                </a:r>
              </a:p>
            </p:txBody>
          </p:sp>
          <p:sp>
            <p:nvSpPr>
              <p:cNvPr id="18" name="Нашивка 17"/>
              <p:cNvSpPr/>
              <p:nvPr/>
            </p:nvSpPr>
            <p:spPr>
              <a:xfrm>
                <a:off x="3599548" y="1074061"/>
                <a:ext cx="2902850" cy="648838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Внедрение ФГОС нового поколени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я</a:t>
                </a: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Группа 9"/>
            <p:cNvGrpSpPr/>
            <p:nvPr/>
          </p:nvGrpSpPr>
          <p:grpSpPr>
            <a:xfrm>
              <a:off x="262769" y="1941996"/>
              <a:ext cx="6422831" cy="2140577"/>
              <a:chOff x="175684" y="211012"/>
              <a:chExt cx="6422831" cy="2392461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75684" y="211014"/>
                <a:ext cx="3650071" cy="535234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Приобретение мебели для учебных аудиторий  и общежития. </a:t>
                </a:r>
              </a:p>
              <a:p>
                <a:pPr lvl="0"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3583528" y="211012"/>
                <a:ext cx="2902852" cy="557081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Обеспечение комфортных условий обучения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Нашивка 20"/>
              <p:cNvSpPr/>
              <p:nvPr/>
            </p:nvSpPr>
            <p:spPr>
              <a:xfrm>
                <a:off x="184176" y="811798"/>
                <a:ext cx="3657599" cy="557164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Обновление оборудования в столовой</a:t>
                </a:r>
              </a:p>
            </p:txBody>
          </p:sp>
          <p:sp>
            <p:nvSpPr>
              <p:cNvPr id="40" name="Нашивка 39"/>
              <p:cNvSpPr/>
              <p:nvPr/>
            </p:nvSpPr>
            <p:spPr>
              <a:xfrm>
                <a:off x="248254" y="1434595"/>
                <a:ext cx="3657599" cy="54615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2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Нашивка 40"/>
              <p:cNvSpPr/>
              <p:nvPr/>
            </p:nvSpPr>
            <p:spPr>
              <a:xfrm>
                <a:off x="3631587" y="1445517"/>
                <a:ext cx="2902850" cy="546165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Нашивка 44"/>
              <p:cNvSpPr/>
              <p:nvPr/>
            </p:nvSpPr>
            <p:spPr>
              <a:xfrm>
                <a:off x="3567509" y="822802"/>
                <a:ext cx="2902852" cy="557081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Обеспечение комфортных условий обучения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Нашивка 47"/>
              <p:cNvSpPr/>
              <p:nvPr/>
            </p:nvSpPr>
            <p:spPr>
              <a:xfrm>
                <a:off x="296313" y="2046386"/>
                <a:ext cx="3657599" cy="546157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2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9" name="Нашивка 48"/>
              <p:cNvSpPr/>
              <p:nvPr/>
            </p:nvSpPr>
            <p:spPr>
              <a:xfrm>
                <a:off x="3695665" y="2057308"/>
                <a:ext cx="2902850" cy="546165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Нашивка 27"/>
              <p:cNvSpPr/>
              <p:nvPr/>
            </p:nvSpPr>
            <p:spPr>
              <a:xfrm>
                <a:off x="3676642" y="2049797"/>
                <a:ext cx="2902850" cy="546165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Соответствие требованиям  надзорных органов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18"/>
            <p:cNvGrpSpPr/>
            <p:nvPr/>
          </p:nvGrpSpPr>
          <p:grpSpPr>
            <a:xfrm>
              <a:off x="198691" y="807103"/>
              <a:ext cx="8835764" cy="3304794"/>
              <a:chOff x="198690" y="-83590"/>
              <a:chExt cx="8835764" cy="4171661"/>
            </a:xfrm>
          </p:grpSpPr>
          <p:sp>
            <p:nvSpPr>
              <p:cNvPr id="11" name="Нашивка 10"/>
              <p:cNvSpPr/>
              <p:nvPr/>
            </p:nvSpPr>
            <p:spPr>
              <a:xfrm>
                <a:off x="198690" y="640034"/>
                <a:ext cx="3705658" cy="634836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0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Приобретение  оборудования  для организации учебного процесса в кабинеты и лаборатории.              </a:t>
                </a:r>
              </a:p>
              <a:p>
                <a:pPr lvl="0"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Нашивка 11"/>
              <p:cNvSpPr/>
              <p:nvPr/>
            </p:nvSpPr>
            <p:spPr>
              <a:xfrm>
                <a:off x="3599548" y="629873"/>
                <a:ext cx="2902851" cy="644998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Внедрение ФГОС нового поколения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Нашивка 12"/>
              <p:cNvSpPr/>
              <p:nvPr/>
            </p:nvSpPr>
            <p:spPr>
              <a:xfrm>
                <a:off x="6258675" y="632049"/>
                <a:ext cx="2583543" cy="655160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697,0</a:t>
                </a:r>
              </a:p>
            </p:txBody>
          </p:sp>
          <p:sp>
            <p:nvSpPr>
              <p:cNvPr id="43" name="Нашивка 42"/>
              <p:cNvSpPr/>
              <p:nvPr/>
            </p:nvSpPr>
            <p:spPr>
              <a:xfrm>
                <a:off x="6258676" y="-83590"/>
                <a:ext cx="2583543" cy="655160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1641,9</a:t>
                </a:r>
              </a:p>
            </p:txBody>
          </p:sp>
          <p:sp>
            <p:nvSpPr>
              <p:cNvPr id="44" name="Нашивка 43"/>
              <p:cNvSpPr/>
              <p:nvPr/>
            </p:nvSpPr>
            <p:spPr>
              <a:xfrm>
                <a:off x="6338773" y="1347688"/>
                <a:ext cx="2583544" cy="655160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1 223,8</a:t>
                </a:r>
              </a:p>
            </p:txBody>
          </p:sp>
          <p:sp>
            <p:nvSpPr>
              <p:cNvPr id="46" name="Нашивка 45"/>
              <p:cNvSpPr/>
              <p:nvPr/>
            </p:nvSpPr>
            <p:spPr>
              <a:xfrm>
                <a:off x="6338773" y="2063326"/>
                <a:ext cx="2583544" cy="605806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2 332,0</a:t>
                </a:r>
              </a:p>
            </p:txBody>
          </p:sp>
          <p:sp>
            <p:nvSpPr>
              <p:cNvPr id="47" name="Нашивка 46"/>
              <p:cNvSpPr/>
              <p:nvPr/>
            </p:nvSpPr>
            <p:spPr>
              <a:xfrm>
                <a:off x="6370812" y="2754287"/>
                <a:ext cx="2583544" cy="630484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9 422,6</a:t>
                </a:r>
              </a:p>
            </p:txBody>
          </p:sp>
          <p:sp>
            <p:nvSpPr>
              <p:cNvPr id="50" name="Нашивка 49"/>
              <p:cNvSpPr/>
              <p:nvPr/>
            </p:nvSpPr>
            <p:spPr>
              <a:xfrm>
                <a:off x="6450910" y="3457587"/>
                <a:ext cx="2583544" cy="630484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3 913,4</a:t>
                </a: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755087" y="4554974"/>
            <a:ext cx="2765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Капитальный ремонт общежития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31520" y="52089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Обеспечения безопасных условий </a:t>
            </a: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функционирования учебного</a:t>
            </a: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заведения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00337" y="45060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Обеспечение комфортных </a:t>
            </a:r>
          </a:p>
          <a:p>
            <a:pPr algn="ctr"/>
            <a:r>
              <a:rPr lang="ru-RU" sz="1200" b="1" dirty="0" smtClean="0"/>
              <a:t>условий обучения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7030A0"/>
                </a:solidFill>
              </a:rPr>
              <a:t>Объемы и источники финансирования программы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447"/>
                <a:gridCol w="1089212"/>
                <a:gridCol w="887506"/>
                <a:gridCol w="941294"/>
                <a:gridCol w="914400"/>
                <a:gridCol w="685800"/>
                <a:gridCol w="699247"/>
                <a:gridCol w="71269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Всего,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тыс.руб.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тыс. руб.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Доля от общей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суммы, %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2013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Средства выделенные</a:t>
                      </a:r>
                      <a:r>
                        <a:rPr lang="ru-RU" b="1" baseline="0" dirty="0" smtClean="0"/>
                        <a:t> учредителем на реализацию программы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30 472,5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8 615,2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11 200,4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10 656,9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Средства автономного учреждения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7 999,2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2095</a:t>
                      </a:r>
                      <a:r>
                        <a:rPr lang="ru-RU" sz="1400" b="1" dirty="0" smtClean="0"/>
                        <a:t>,3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2899,7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3004,2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22,0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38471,7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10710,5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14 100,1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13661,1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680" y="2994506"/>
            <a:ext cx="5642708" cy="11430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Спасибо за внимание!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Вопросы???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Директор: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Бондарев Николай Иванович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9" name="Содержимое 8" descr="\\Na\Общая\Шкуратова Галя\Прикладной бакалавриат\DSC004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953" y="4572000"/>
            <a:ext cx="2717139" cy="2028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\\Am\ВСЕ  ФОТО  ЛИЦЕЯ\25_сентябрь 2010 г\бурилка\фото в мастерской Бурил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702" y="322730"/>
            <a:ext cx="3136085" cy="221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\\Am\ВСЕ  ФОТО  ЛИЦЕЯ\25_сентябрь 2010 г\бурилка\IMG_75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32" y="1921284"/>
            <a:ext cx="3081867" cy="2109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\\Am\ВСЕ  ФОТО  ЛИЦЕЯ\25_сентябрь 2010 г\бурилка\IMG_75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089" y="3533422"/>
            <a:ext cx="2763837" cy="1917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64" y="271461"/>
            <a:ext cx="7758112" cy="60008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Данные об учреждении на 01.12.2010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025" y="686012"/>
          <a:ext cx="8643938" cy="55874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4451"/>
                <a:gridCol w="4049546"/>
                <a:gridCol w="606890"/>
                <a:gridCol w="438629"/>
                <a:gridCol w="1104422"/>
              </a:tblGrid>
              <a:tr h="388865">
                <a:tc gridSpan="5">
                  <a:txBody>
                    <a:bodyPr/>
                    <a:lstStyle/>
                    <a:p>
                      <a:r>
                        <a:rPr lang="ru-RU" sz="1600" dirty="0" smtClean="0"/>
                        <a:t>Оказание</a:t>
                      </a:r>
                      <a:r>
                        <a:rPr lang="ru-RU" sz="1600" baseline="0" dirty="0" smtClean="0"/>
                        <a:t> среднего и начального профессионального образования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55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Профиль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Уровень </a:t>
                      </a:r>
                      <a:endParaRPr lang="ru-RU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Количество программ</a:t>
                      </a:r>
                      <a:endParaRPr lang="ru-RU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Количество потребителей</a:t>
                      </a:r>
                      <a:endParaRPr lang="ru-RU" sz="1000" b="1" dirty="0"/>
                    </a:p>
                  </a:txBody>
                  <a:tcPr/>
                </a:tc>
              </a:tr>
              <a:tr h="52531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Переработка и подготовка нефти  к  транспортировке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Среднее профессиональное образование</a:t>
                      </a:r>
                    </a:p>
                    <a:p>
                      <a:endParaRPr lang="ru-RU" sz="1100" b="1" dirty="0" smtClean="0"/>
                    </a:p>
                    <a:p>
                      <a:r>
                        <a:rPr lang="ru-RU" sz="1100" b="1" dirty="0" smtClean="0"/>
                        <a:t>Начальное  профессиональное образование</a:t>
                      </a:r>
                      <a:endParaRPr lang="ru-RU" sz="11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3 (1)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400" dirty="0" smtClean="0"/>
                        <a:t>477</a:t>
                      </a:r>
                      <a:endParaRPr lang="ru-RU" sz="1400" dirty="0"/>
                    </a:p>
                  </a:txBody>
                  <a:tcPr/>
                </a:tc>
              </a:tr>
              <a:tr h="61484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Автоматизированные системы управления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профессиональное образование</a:t>
                      </a:r>
                    </a:p>
                    <a:p>
                      <a:pPr marL="0" algn="l" defTabSz="914400" rtl="0" eaLnBrk="1" latinLnBrk="0" hangingPunct="1"/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Начальное  профессиональное образование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3 (1)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051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Металлообработка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Начальное  профессиональное образование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(1)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865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дополнительного профессионального образования и переподготовки в образовательном учреждении профессионального образования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5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</a:t>
                      </a:r>
                      <a:r>
                        <a:rPr lang="ru-RU" sz="1400" b="1" baseline="0" dirty="0" smtClean="0"/>
                        <a:t> профилю учебного заведения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профессиональное образование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586</a:t>
                      </a:r>
                      <a:endParaRPr lang="ru-RU" sz="1400" b="1" dirty="0"/>
                    </a:p>
                  </a:txBody>
                  <a:tcPr/>
                </a:tc>
              </a:tr>
              <a:tr h="528637">
                <a:tc gridSpan="5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услуги: методической службы, спортивно-развлекательного комплекса,  проживания, аренда помещений, реализация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грантов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187">
                <a:tc gridSpan="5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характеризующие  качество оказываемых государственных услуг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7227">
                <a:tc gridSpan="3">
                  <a:txBody>
                    <a:bodyPr/>
                    <a:lstStyle/>
                    <a:p>
                      <a:r>
                        <a:rPr lang="ru-RU" sz="1200" b="1" dirty="0" smtClean="0"/>
                        <a:t>Качество обучения :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Доля обучающихся,</a:t>
                      </a:r>
                      <a:r>
                        <a:rPr lang="ru-RU" sz="1200" b="1" baseline="0" dirty="0" smtClean="0"/>
                        <a:t> получивших во время  поэтапной квалификационной аттестации разряд, установленный в данный период обучения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СПО </a:t>
                      </a:r>
                      <a:r>
                        <a:rPr lang="ru-RU" sz="1400" b="1" baseline="0" dirty="0" smtClean="0"/>
                        <a:t>–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baseline="0" dirty="0" smtClean="0"/>
                        <a:t>40 %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НПО – 43 %</a:t>
                      </a:r>
                    </a:p>
                    <a:p>
                      <a:pPr algn="ctr"/>
                      <a:endParaRPr lang="ru-RU" sz="1400" b="1" baseline="0" dirty="0" smtClean="0"/>
                    </a:p>
                    <a:p>
                      <a:pPr algn="ctr"/>
                      <a:r>
                        <a:rPr lang="ru-RU" sz="1400" b="1" baseline="0" dirty="0" smtClean="0"/>
                        <a:t>100 %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10" y="274638"/>
            <a:ext cx="8229600" cy="1143000"/>
          </a:xfrm>
        </p:spPr>
        <p:txBody>
          <a:bodyPr/>
          <a:lstStyle/>
          <a:p>
            <a:pPr algn="l"/>
            <a:r>
              <a:rPr lang="ru-RU" sz="3200" b="1" cap="all" dirty="0" smtClean="0">
                <a:solidFill>
                  <a:schemeClr val="accent2"/>
                </a:solidFill>
              </a:rPr>
              <a:t>Цель программы развития</a:t>
            </a:r>
            <a:endParaRPr lang="ru-RU" sz="3200" b="1" cap="all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23109"/>
            <a:ext cx="8229600" cy="4525963"/>
          </a:xfrm>
        </p:spPr>
        <p:txBody>
          <a:bodyPr/>
          <a:lstStyle/>
          <a:p>
            <a:pPr indent="11113">
              <a:buNone/>
            </a:pPr>
            <a:r>
              <a:rPr lang="ru-RU" sz="2400" b="1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обеспечение высокого качества подготовки конкурентоспособных рабочих кадров и специалистов  для нефтехимической отрасли Красноярского края на базе многоуровневого образовательного центра</a:t>
            </a:r>
            <a:endParaRPr lang="ru-RU" sz="2400" b="1" cap="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8" descr="\\Na\Общая\Шкуратова Галя\Прикладной бакалавриат\DSC0040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320" y="4017817"/>
            <a:ext cx="2314738" cy="1460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\\Am\ВСЕ  ФОТО  ЛИЦЕЯ\25_сентябрь 2010 г\бурилка\фото в мастерской Бурил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76255"/>
            <a:ext cx="2438400" cy="153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\\Am\ВСЕ  ФОТО  ЛИЦЕЯ\25_сентябрь 2010 г\бурилка\IMG_75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566" y="4073237"/>
            <a:ext cx="2349385" cy="1379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760" y="458555"/>
            <a:ext cx="9116704" cy="2004541"/>
          </a:xfrm>
        </p:spPr>
        <p:txBody>
          <a:bodyPr/>
          <a:lstStyle/>
          <a:p>
            <a:pPr algn="l"/>
            <a:r>
              <a:rPr lang="ru-RU" sz="2000" dirty="0" smtClean="0"/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Задача 1: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повышение качества подготовки рабочих       кадров и специалистов за счет формирования  адаптивной к требованиям  нефтехимической отрасли Красноярского края системы профессионального 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268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6401" y="184218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Показатели результативности 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24113" y="2641600"/>
          <a:ext cx="7728857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149"/>
                <a:gridCol w="1256100"/>
                <a:gridCol w="1230465"/>
                <a:gridCol w="1288143"/>
              </a:tblGrid>
              <a:tr h="2994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2010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2011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2013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9796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реализуемых образовательных программ среднего и начального профессионального образования в учебном заведении, ед.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/>
                </a:tc>
              </a:tr>
              <a:tr h="52410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 получивших две и более смежных профессии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45,0%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51,0  %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70,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0 %</a:t>
                      </a:r>
                      <a:endParaRPr lang="ru-RU" sz="1600" b="1" dirty="0"/>
                    </a:p>
                  </a:txBody>
                  <a:tcPr/>
                </a:tc>
              </a:tr>
              <a:tr h="748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 получивших повышенный разряд по  рабочей профессии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60, 0%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60,0 %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70,0 %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135304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Мероприятия программы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задача 1</a:t>
            </a:r>
            <a:endParaRPr lang="ru-RU" sz="2000" b="1" cap="all" dirty="0">
              <a:solidFill>
                <a:srgbClr val="7030A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77374" y="4259967"/>
            <a:ext cx="8563430" cy="899862"/>
            <a:chOff x="246750" y="1059542"/>
            <a:chExt cx="8563430" cy="1117602"/>
          </a:xfrm>
        </p:grpSpPr>
        <p:sp>
          <p:nvSpPr>
            <p:cNvPr id="15" name="Нашивка 14"/>
            <p:cNvSpPr/>
            <p:nvPr/>
          </p:nvSpPr>
          <p:spPr>
            <a:xfrm>
              <a:off x="246750" y="1059542"/>
              <a:ext cx="3657599" cy="110308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lvl="0"/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Приобретение базовых тренажеров для лаборатории «Имитационного моделирования технологических процессов»</a:t>
              </a:r>
            </a:p>
            <a:p>
              <a:pPr lvl="0" algn="ctr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3599548" y="1074058"/>
              <a:ext cx="2902851" cy="1088571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Обеспечение внедрение ФГОС нового поколения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Нашивка 16"/>
            <p:cNvSpPr/>
            <p:nvPr/>
          </p:nvSpPr>
          <p:spPr>
            <a:xfrm>
              <a:off x="6226636" y="1088573"/>
              <a:ext cx="2583544" cy="108857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3 621,0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46750" y="1209770"/>
            <a:ext cx="8650515" cy="2902853"/>
            <a:chOff x="246750" y="798290"/>
            <a:chExt cx="8650515" cy="2902853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46750" y="798290"/>
              <a:ext cx="8563430" cy="856339"/>
              <a:chOff x="246750" y="1059542"/>
              <a:chExt cx="8563430" cy="1117602"/>
            </a:xfrm>
          </p:grpSpPr>
          <p:sp>
            <p:nvSpPr>
              <p:cNvPr id="6" name="Нашивка 5"/>
              <p:cNvSpPr/>
              <p:nvPr/>
            </p:nvSpPr>
            <p:spPr>
              <a:xfrm>
                <a:off x="246750" y="1059542"/>
                <a:ext cx="3657599" cy="1103086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Перепланировка и реконструкция административных площадей под учебные классы</a:t>
                </a:r>
              </a:p>
            </p:txBody>
          </p:sp>
          <p:sp>
            <p:nvSpPr>
              <p:cNvPr id="7" name="Нашивка 6"/>
              <p:cNvSpPr/>
              <p:nvPr/>
            </p:nvSpPr>
            <p:spPr>
              <a:xfrm>
                <a:off x="3599548" y="1074058"/>
                <a:ext cx="2902851" cy="1088571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Создание условий для открытия новых образовательных программ</a:t>
                </a:r>
                <a:endParaRPr lang="ru-RU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Нашивка 7"/>
              <p:cNvSpPr/>
              <p:nvPr/>
            </p:nvSpPr>
            <p:spPr>
              <a:xfrm>
                <a:off x="6226636" y="1088573"/>
                <a:ext cx="2583544" cy="1088571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1 296,1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19320" y="2714188"/>
              <a:ext cx="8577945" cy="986955"/>
              <a:chOff x="232235" y="1074057"/>
              <a:chExt cx="8577945" cy="1103087"/>
            </a:xfrm>
          </p:grpSpPr>
          <p:sp>
            <p:nvSpPr>
              <p:cNvPr id="11" name="Нашивка 10"/>
              <p:cNvSpPr/>
              <p:nvPr/>
            </p:nvSpPr>
            <p:spPr>
              <a:xfrm>
                <a:off x="232235" y="1074057"/>
                <a:ext cx="3658320" cy="1103086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Обновление  оборудования лабораторий и мастерских для обеспечения качества обучения</a:t>
                </a:r>
              </a:p>
              <a:p>
                <a:pPr lvl="0"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Нашивка 11"/>
              <p:cNvSpPr/>
              <p:nvPr/>
            </p:nvSpPr>
            <p:spPr>
              <a:xfrm>
                <a:off x="3599548" y="1074058"/>
                <a:ext cx="2902851" cy="1088571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Обеспечение внедрения ФГОС нового поколения</a:t>
                </a:r>
                <a:endParaRPr lang="ru-RU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Нашивка 12"/>
              <p:cNvSpPr/>
              <p:nvPr/>
            </p:nvSpPr>
            <p:spPr>
              <a:xfrm>
                <a:off x="6226636" y="1088573"/>
                <a:ext cx="2583544" cy="1088571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6 825,9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246751" y="1712693"/>
              <a:ext cx="8563430" cy="885367"/>
              <a:chOff x="246750" y="1059542"/>
              <a:chExt cx="8563430" cy="1117602"/>
            </a:xfrm>
          </p:grpSpPr>
          <p:sp>
            <p:nvSpPr>
              <p:cNvPr id="20" name="Нашивка 19"/>
              <p:cNvSpPr/>
              <p:nvPr/>
            </p:nvSpPr>
            <p:spPr>
              <a:xfrm>
                <a:off x="246750" y="1059542"/>
                <a:ext cx="3657599" cy="1103086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0"/>
                <a:r>
                  <a:rPr lang="ru-RU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Реконструкция гаражных боксов под слесарно-сборочный полигон   для подготовки   в направлении   металлообработки     </a:t>
                </a:r>
                <a:r>
                  <a:rPr lang="ru-RU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</a:t>
                </a:r>
                <a:endParaRPr lang="ru-RU" sz="1200" dirty="0" smtClean="0"/>
              </a:p>
              <a:p>
                <a:pPr lvl="0" algn="ctr"/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Нашивка 20"/>
              <p:cNvSpPr/>
              <p:nvPr/>
            </p:nvSpPr>
            <p:spPr>
              <a:xfrm>
                <a:off x="3599548" y="1074058"/>
                <a:ext cx="2902851" cy="1088571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Нашивка 21"/>
              <p:cNvSpPr/>
              <p:nvPr/>
            </p:nvSpPr>
            <p:spPr>
              <a:xfrm>
                <a:off x="6226636" y="1088573"/>
                <a:ext cx="2583544" cy="1088571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3 621,0</a:t>
                </a:r>
              </a:p>
            </p:txBody>
          </p:sp>
        </p:grpSp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7713" y="5428342"/>
          <a:ext cx="8737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058"/>
                <a:gridCol w="3062515"/>
                <a:gridCol w="30770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Итого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 13 983,0 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Учредитель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11 984,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 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Учреждение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2 398,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 </a:t>
                      </a:r>
                      <a:r>
                        <a:rPr lang="ru-RU" sz="1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689412" y="21510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Создание условий для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открытия новых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Образовательных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070" y="431074"/>
            <a:ext cx="8830100" cy="2534585"/>
          </a:xfrm>
        </p:spPr>
        <p:txBody>
          <a:bodyPr/>
          <a:lstStyle/>
          <a:p>
            <a:pPr algn="l"/>
            <a:r>
              <a:rPr lang="ru-RU" sz="2200" dirty="0" smtClean="0"/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Задача 2</a:t>
            </a:r>
            <a:r>
              <a:rPr lang="ru-RU" sz="2400" b="1" dirty="0" smtClean="0">
                <a:solidFill>
                  <a:srgbClr val="7030A0"/>
                </a:solidFill>
              </a:rPr>
              <a:t>: обеспечение доступности     образовательных услуг за счет расширения  образовательного  пространства основанного на социальном партнерстве с предприятиями нефтехимической отрасли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068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93486" y="203522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Показатели результативности 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00744" y="2926080"/>
          <a:ext cx="8229600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334"/>
                <a:gridCol w="1337481"/>
                <a:gridCol w="1310185"/>
                <a:gridCol w="13716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обучающихся очной  формы обучения, чел.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обучающихся по заочной форме обучения, чел.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взрослого населения прошедшего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профессиональную подготовку, переподготовку и повышение квалификации, чел.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внедренных элективных курсов для учащихся школ, шт.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187552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Мероприятия программы                                    задача 2</a:t>
            </a:r>
            <a:endParaRPr lang="ru-RU" sz="2000" b="1" cap="all" dirty="0">
              <a:solidFill>
                <a:srgbClr val="7030A0"/>
              </a:solidFill>
            </a:endParaRPr>
          </a:p>
        </p:txBody>
      </p:sp>
      <p:grpSp>
        <p:nvGrpSpPr>
          <p:cNvPr id="8" name="Группа 8"/>
          <p:cNvGrpSpPr/>
          <p:nvPr/>
        </p:nvGrpSpPr>
        <p:grpSpPr>
          <a:xfrm>
            <a:off x="500743" y="990601"/>
            <a:ext cx="8146752" cy="954314"/>
            <a:chOff x="246750" y="1059542"/>
            <a:chExt cx="8563430" cy="1117602"/>
          </a:xfrm>
        </p:grpSpPr>
        <p:sp>
          <p:nvSpPr>
            <p:cNvPr id="17" name="Нашивка 16"/>
            <p:cNvSpPr/>
            <p:nvPr/>
          </p:nvSpPr>
          <p:spPr>
            <a:xfrm>
              <a:off x="246750" y="1059542"/>
              <a:ext cx="3657599" cy="110308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Нашивка 17"/>
            <p:cNvSpPr/>
            <p:nvPr/>
          </p:nvSpPr>
          <p:spPr>
            <a:xfrm>
              <a:off x="3599548" y="1074058"/>
              <a:ext cx="2902851" cy="1088571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Привлечение иногородних обучающихся 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Нашивка 18"/>
            <p:cNvSpPr/>
            <p:nvPr/>
          </p:nvSpPr>
          <p:spPr>
            <a:xfrm>
              <a:off x="6226636" y="1088573"/>
              <a:ext cx="2583544" cy="108857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481,0</a:t>
              </a:r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569782" y="3296267"/>
            <a:ext cx="8160561" cy="957098"/>
            <a:chOff x="232235" y="1074057"/>
            <a:chExt cx="8577945" cy="1103087"/>
          </a:xfrm>
        </p:grpSpPr>
        <p:sp>
          <p:nvSpPr>
            <p:cNvPr id="14" name="Нашивка 13"/>
            <p:cNvSpPr/>
            <p:nvPr/>
          </p:nvSpPr>
          <p:spPr>
            <a:xfrm>
              <a:off x="232235" y="1074057"/>
              <a:ext cx="3657599" cy="110308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lvl="0" algn="ctr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>
              <a:off x="3599548" y="1074058"/>
              <a:ext cx="2902851" cy="1088571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Увеличение количества потребителей услуг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6226636" y="1088573"/>
              <a:ext cx="2583544" cy="108857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220,0</a:t>
              </a:r>
            </a:p>
          </p:txBody>
        </p:sp>
      </p:grpSp>
      <p:grpSp>
        <p:nvGrpSpPr>
          <p:cNvPr id="10" name="Группа 18"/>
          <p:cNvGrpSpPr/>
          <p:nvPr/>
        </p:nvGrpSpPr>
        <p:grpSpPr>
          <a:xfrm>
            <a:off x="486230" y="2082456"/>
            <a:ext cx="8146752" cy="1067144"/>
            <a:chOff x="246750" y="1059542"/>
            <a:chExt cx="8563430" cy="1117602"/>
          </a:xfrm>
        </p:grpSpPr>
        <p:sp>
          <p:nvSpPr>
            <p:cNvPr id="11" name="Нашивка 10"/>
            <p:cNvSpPr/>
            <p:nvPr/>
          </p:nvSpPr>
          <p:spPr>
            <a:xfrm>
              <a:off x="246750" y="1059542"/>
              <a:ext cx="3657599" cy="110308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lvl="0" algn="ctr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>
              <a:off x="3599548" y="1074058"/>
              <a:ext cx="2902851" cy="1088571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Увеличение количества потребителей услуг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>
              <a:off x="6226636" y="1088573"/>
              <a:ext cx="2583544" cy="108857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213,0</a:t>
              </a:r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33827" y="5548078"/>
          <a:ext cx="8519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323"/>
                <a:gridCol w="2986206"/>
                <a:gridCol w="30003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Итого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 2 614,0 </a:t>
                      </a:r>
                      <a:r>
                        <a:rPr lang="ru-RU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Учредитель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1514,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 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Учреждение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1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100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 </a:t>
                      </a:r>
                      <a:r>
                        <a:rPr lang="ru-RU" sz="1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18752" y="2211140"/>
            <a:ext cx="3127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Обеспечение мест доступа к </a:t>
            </a: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учебным сетевым ресурсам </a:t>
            </a: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 системе дистанционного обучения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94230" y="3342005"/>
            <a:ext cx="2605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Создание условий для организации </a:t>
            </a:r>
          </a:p>
          <a:p>
            <a:r>
              <a:rPr lang="ru-RU" sz="12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видео-конференц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связи с удаленными  потребителями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17265" y="1277256"/>
            <a:ext cx="25242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Расширение общежития </a:t>
            </a:r>
          </a:p>
        </p:txBody>
      </p:sp>
      <p:grpSp>
        <p:nvGrpSpPr>
          <p:cNvPr id="24" name="Группа 9"/>
          <p:cNvGrpSpPr/>
          <p:nvPr/>
        </p:nvGrpSpPr>
        <p:grpSpPr>
          <a:xfrm>
            <a:off x="587498" y="4371779"/>
            <a:ext cx="8160561" cy="957098"/>
            <a:chOff x="232235" y="1074057"/>
            <a:chExt cx="8577945" cy="1103087"/>
          </a:xfrm>
        </p:grpSpPr>
        <p:sp>
          <p:nvSpPr>
            <p:cNvPr id="25" name="Нашивка 24"/>
            <p:cNvSpPr/>
            <p:nvPr/>
          </p:nvSpPr>
          <p:spPr>
            <a:xfrm>
              <a:off x="232235" y="1074057"/>
              <a:ext cx="3657599" cy="110308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Расширение библиотечного фонда</a:t>
              </a:r>
            </a:p>
            <a:p>
              <a:pPr lvl="0" algn="ctr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Нашивка 25"/>
            <p:cNvSpPr/>
            <p:nvPr/>
          </p:nvSpPr>
          <p:spPr>
            <a:xfrm>
              <a:off x="3599548" y="1074058"/>
              <a:ext cx="2902851" cy="1088571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>
              <a:off x="6226636" y="1088573"/>
              <a:ext cx="2583544" cy="108857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1 700,0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918011" y="43295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Увеличение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количества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потребителей услуг.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Внедрение ФГОС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нового поколения.</a:t>
            </a:r>
          </a:p>
          <a:p>
            <a:pPr algn="ctr"/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24" y="284384"/>
            <a:ext cx="9116704" cy="2004541"/>
          </a:xfrm>
        </p:spPr>
        <p:txBody>
          <a:bodyPr/>
          <a:lstStyle/>
          <a:p>
            <a:pPr algn="l"/>
            <a:r>
              <a:rPr lang="ru-RU" sz="2200" dirty="0" smtClean="0"/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Задача 3: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создание условий для формирования личностных компетенций будущих специалистов высокотехнологичного производства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268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sz="24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87828" y="2703286"/>
          <a:ext cx="8229600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334"/>
                <a:gridCol w="1337481"/>
                <a:gridCol w="1310185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ru-RU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обучаемых охваченных дополнительным образованием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обучаемых охваченных спортивными и военно-прикладными видами спорта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971" y="19002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Показатели результативности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187552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     </a:t>
            </a:r>
            <a:r>
              <a:rPr lang="ru-RU" sz="2000" b="1" cap="all" dirty="0" smtClean="0">
                <a:solidFill>
                  <a:srgbClr val="7030A0"/>
                </a:solidFill>
              </a:rPr>
              <a:t>Мероприятия программы                                    задача 3</a:t>
            </a:r>
            <a:endParaRPr lang="ru-RU" sz="2000" b="1" cap="all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5745" y="5699034"/>
          <a:ext cx="82573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448"/>
                <a:gridCol w="3004971"/>
                <a:gridCol w="28678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Итого:  1152,0 </a:t>
                      </a:r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тыс.руб.</a:t>
                      </a:r>
                      <a:endParaRPr lang="ru-RU" sz="9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Учредитель:  290,0  </a:t>
                      </a:r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тыс.руб.</a:t>
                      </a:r>
                      <a:endParaRPr lang="ru-RU" sz="9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Учреждение: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862,0 </a:t>
                      </a:r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 руб.</a:t>
                      </a:r>
                      <a:endParaRPr lang="ru-RU" sz="9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8"/>
          <p:cNvGrpSpPr/>
          <p:nvPr/>
        </p:nvGrpSpPr>
        <p:grpSpPr>
          <a:xfrm>
            <a:off x="750389" y="1102381"/>
            <a:ext cx="7665418" cy="1010859"/>
            <a:chOff x="246750" y="1088573"/>
            <a:chExt cx="8563430" cy="1122403"/>
          </a:xfrm>
        </p:grpSpPr>
        <p:sp>
          <p:nvSpPr>
            <p:cNvPr id="17" name="Нашивка 16"/>
            <p:cNvSpPr/>
            <p:nvPr/>
          </p:nvSpPr>
          <p:spPr>
            <a:xfrm>
              <a:off x="246750" y="1093386"/>
              <a:ext cx="3657600" cy="110308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Нашивка 17"/>
            <p:cNvSpPr/>
            <p:nvPr/>
          </p:nvSpPr>
          <p:spPr>
            <a:xfrm>
              <a:off x="3606844" y="1122405"/>
              <a:ext cx="2902851" cy="1088571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Создание условий для развития дополнительного образования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Нашивка 18"/>
            <p:cNvSpPr/>
            <p:nvPr/>
          </p:nvSpPr>
          <p:spPr>
            <a:xfrm>
              <a:off x="6226636" y="1088573"/>
              <a:ext cx="2583544" cy="108857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152,0 </a:t>
              </a:r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891549" y="4407799"/>
            <a:ext cx="7708891" cy="1132700"/>
            <a:chOff x="198184" y="1047081"/>
            <a:chExt cx="8611996" cy="1130063"/>
          </a:xfrm>
        </p:grpSpPr>
        <p:sp>
          <p:nvSpPr>
            <p:cNvPr id="14" name="Нашивка 13"/>
            <p:cNvSpPr/>
            <p:nvPr/>
          </p:nvSpPr>
          <p:spPr>
            <a:xfrm>
              <a:off x="198184" y="1047081"/>
              <a:ext cx="3657598" cy="1103086"/>
            </a:xfrm>
            <a:prstGeom prst="chevro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Приобретение                                оборудования для тренажерного зала.</a:t>
              </a:r>
            </a:p>
            <a:p>
              <a:pPr lvl="0"/>
              <a:endParaRPr lang="ru-RU" sz="12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>
              <a:off x="3599548" y="1074058"/>
              <a:ext cx="2902851" cy="1088571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6226636" y="1088573"/>
              <a:ext cx="2583544" cy="108857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280,0</a:t>
              </a:r>
            </a:p>
          </p:txBody>
        </p:sp>
      </p:grpSp>
      <p:grpSp>
        <p:nvGrpSpPr>
          <p:cNvPr id="10" name="Группа 18"/>
          <p:cNvGrpSpPr/>
          <p:nvPr/>
        </p:nvGrpSpPr>
        <p:grpSpPr>
          <a:xfrm>
            <a:off x="707528" y="2210254"/>
            <a:ext cx="7665418" cy="1044100"/>
            <a:chOff x="246750" y="1074058"/>
            <a:chExt cx="8563430" cy="1121303"/>
          </a:xfrm>
        </p:grpSpPr>
        <p:sp>
          <p:nvSpPr>
            <p:cNvPr id="11" name="Нашивка 10"/>
            <p:cNvSpPr/>
            <p:nvPr/>
          </p:nvSpPr>
          <p:spPr>
            <a:xfrm>
              <a:off x="246750" y="1092275"/>
              <a:ext cx="3657600" cy="110308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>
              <a:off x="3599548" y="1074058"/>
              <a:ext cx="2902851" cy="1088571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>
              <a:off x="6226636" y="1088573"/>
              <a:ext cx="2583544" cy="108857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570,0 </a:t>
              </a:r>
            </a:p>
            <a:p>
              <a:pPr lvl="0" algn="ctr"/>
              <a:endParaRPr lang="ru-RU" sz="24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188720" y="2266295"/>
            <a:ext cx="240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Реконструкция подвального помещения общежития техникума под стрелковый тир и тренажерный зал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12520" y="3761155"/>
            <a:ext cx="2682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811350" y="3322774"/>
            <a:ext cx="7665418" cy="1044100"/>
            <a:chOff x="246750" y="1074058"/>
            <a:chExt cx="8563430" cy="1121303"/>
          </a:xfrm>
        </p:grpSpPr>
        <p:sp>
          <p:nvSpPr>
            <p:cNvPr id="23" name="Нашивка 22"/>
            <p:cNvSpPr/>
            <p:nvPr/>
          </p:nvSpPr>
          <p:spPr>
            <a:xfrm>
              <a:off x="246750" y="1092275"/>
              <a:ext cx="3657600" cy="110308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Нашивка 23"/>
            <p:cNvSpPr/>
            <p:nvPr/>
          </p:nvSpPr>
          <p:spPr>
            <a:xfrm>
              <a:off x="3599548" y="1074058"/>
              <a:ext cx="2902851" cy="1088571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Нашивка 24"/>
            <p:cNvSpPr/>
            <p:nvPr/>
          </p:nvSpPr>
          <p:spPr>
            <a:xfrm>
              <a:off x="6226636" y="1088573"/>
              <a:ext cx="2583544" cy="1088571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150,0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71600" y="3547795"/>
            <a:ext cx="278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Приобретение оборудования </a:t>
            </a: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стрелкового тира.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48540" y="13075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Приобретение оборудования </a:t>
            </a: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  Молодежного центра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73185" y="2277161"/>
            <a:ext cx="2886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Создание условий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развития  спорта.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Обеспечение введения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ФГОС нового поколения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8476" y="3391586"/>
            <a:ext cx="2886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Создание условий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развития  спорта.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Обеспечение введения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ФГОС нового поколения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29926" y="4520299"/>
            <a:ext cx="2886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Создание условий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развития  спорта.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Обеспечение введения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ФГОС нового поколения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калавриат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62672"/>
      </a:hlink>
      <a:folHlink>
        <a:srgbClr val="71BEC4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1014</Words>
  <Application>Microsoft Office PowerPoint</Application>
  <PresentationFormat>Экран (4:3)</PresentationFormat>
  <Paragraphs>307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Бакалавриат</vt:lpstr>
      <vt:lpstr>ПУБЛИЧНЫЙ ДОКЛАД краевого государственного  автономного образовательного  учреждения среднего профессионального образования «Ачинского техникума нефти и газа»  - центра подготовки кадров для нефтяной и газовой  промышленности Красноярского края за 2011-2012 год  </vt:lpstr>
      <vt:lpstr>Данные об учреждении на 01.12.2010</vt:lpstr>
      <vt:lpstr>Цель программы развития</vt:lpstr>
      <vt:lpstr>     Задача 1: повышение качества подготовки рабочих       кадров и специалистов за счет формирования  адаптивной к требованиям  нефтехимической отрасли Красноярского края системы профессионального образования </vt:lpstr>
      <vt:lpstr>     Мероприятия программы                           задача 1</vt:lpstr>
      <vt:lpstr>     Задача 2: обеспечение доступности     образовательных услуг за счет расширения  образовательного  пространства основанного на социальном партнерстве с предприятиями нефтехимической отрасли  </vt:lpstr>
      <vt:lpstr>     Мероприятия программы                                    задача 2</vt:lpstr>
      <vt:lpstr>     Задача 3:  создание условий для формирования личностных компетенций будущих специалистов высокотехнологичного производства  </vt:lpstr>
      <vt:lpstr>     Мероприятия программы                                    задача 3</vt:lpstr>
      <vt:lpstr>     Задача 4: непрерывное повышение профессионального потенциала сотрудников с целью кадрового обеспечения процессов развития Техникума  </vt:lpstr>
      <vt:lpstr>     Мероприятия программы                               задача 4</vt:lpstr>
      <vt:lpstr>     Задача 5:  развитие материально-технической базы и основных фондов Техникума  для обеспечения качества и доступности  подготовки рабочих кадров и специалистов в соответствии с изменяющимися потребностями отрасли </vt:lpstr>
      <vt:lpstr>     Мероприятия программы                         задача 5</vt:lpstr>
      <vt:lpstr>Объемы и источники финансирования программы</vt:lpstr>
      <vt:lpstr>Спасибо за внимание! Вопросы??? Директор: Бондарев Николай Иванович</vt:lpstr>
    </vt:vector>
  </TitlesOfParts>
  <Company>PL96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«Проектирование программ прикладного бакалавриата подготовки кадров в учреждениях среднего профессионального образования для ведущих отраслей экономики Красноярского края»</dc:title>
  <dc:creator>Артеменко</dc:creator>
  <cp:lastModifiedBy>NA</cp:lastModifiedBy>
  <cp:revision>182</cp:revision>
  <dcterms:created xsi:type="dcterms:W3CDTF">2010-11-29T04:56:07Z</dcterms:created>
  <dcterms:modified xsi:type="dcterms:W3CDTF">2012-10-29T05:30:27Z</dcterms:modified>
</cp:coreProperties>
</file>